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98" r:id="rId2"/>
    <p:sldId id="2638" r:id="rId3"/>
    <p:sldId id="2607" r:id="rId4"/>
    <p:sldId id="2625" r:id="rId5"/>
    <p:sldId id="2636" r:id="rId6"/>
    <p:sldId id="2635" r:id="rId7"/>
    <p:sldId id="2637" r:id="rId8"/>
    <p:sldId id="2639" r:id="rId9"/>
    <p:sldId id="456" r:id="rId10"/>
  </p:sldIdLst>
  <p:sldSz cx="12192000" cy="6858000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E6C65A8-9C79-AE47-8264-A643039CF786}">
          <p14:sldIdLst>
            <p14:sldId id="2598"/>
            <p14:sldId id="2638"/>
            <p14:sldId id="2607"/>
            <p14:sldId id="2625"/>
            <p14:sldId id="2636"/>
            <p14:sldId id="2635"/>
            <p14:sldId id="2637"/>
            <p14:sldId id="2639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535"/>
    <a:srgbClr val="AD007C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6" autoAdjust="0"/>
    <p:restoredTop sz="94243" autoAdjust="0"/>
  </p:normalViewPr>
  <p:slideViewPr>
    <p:cSldViewPr snapToGrid="0">
      <p:cViewPr varScale="1">
        <p:scale>
          <a:sx n="145" d="100"/>
          <a:sy n="145" d="100"/>
        </p:scale>
        <p:origin x="208" y="29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10.02.21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8.xml"/><Relationship Id="rId21" Type="http://schemas.openxmlformats.org/officeDocument/2006/relationships/image" Target="../media/image14.sv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png"/><Relationship Id="rId5" Type="http://schemas.openxmlformats.org/officeDocument/2006/relationships/tags" Target="../tags/tag1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tags" Target="../tags/tag15.xml"/><Relationship Id="rId19" Type="http://schemas.openxmlformats.org/officeDocument/2006/relationships/image" Target="../media/image12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18.xml"/><Relationship Id="rId21" Type="http://schemas.openxmlformats.org/officeDocument/2006/relationships/image" Target="../media/image14.svg"/><Relationship Id="rId7" Type="http://schemas.openxmlformats.org/officeDocument/2006/relationships/tags" Target="../tags/tag2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1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7.jpeg"/><Relationship Id="rId24" Type="http://schemas.openxmlformats.org/officeDocument/2006/relationships/image" Target="../media/image17.png"/><Relationship Id="rId5" Type="http://schemas.openxmlformats.org/officeDocument/2006/relationships/tags" Target="../tags/tag2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12.sv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sz="2800" b="1" dirty="0" err="1"/>
              <a:t>Praktikum</a:t>
            </a:r>
            <a:r>
              <a:rPr lang="en-GB" sz="2800" b="1" dirty="0"/>
              <a:t> </a:t>
            </a:r>
            <a:r>
              <a:rPr lang="en-GB" sz="2800" b="1" dirty="0" err="1"/>
              <a:t>Interaktive</a:t>
            </a:r>
            <a:r>
              <a:rPr lang="en-GB" sz="2800" b="1" dirty="0"/>
              <a:t> Machine Learning</a:t>
            </a:r>
            <a:endParaRPr lang="de-DE" sz="2800" b="1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953982"/>
          </a:xfrm>
        </p:spPr>
        <p:txBody>
          <a:bodyPr/>
          <a:lstStyle/>
          <a:p>
            <a:pPr algn="just"/>
            <a:r>
              <a:rPr lang="de-DE" sz="2000" b="1" dirty="0"/>
              <a:t>AI in </a:t>
            </a:r>
            <a:r>
              <a:rPr lang="de-DE" sz="2000" b="1" dirty="0" err="1"/>
              <a:t>Finance</a:t>
            </a:r>
            <a:endParaRPr lang="de-DE" sz="2000" b="1" dirty="0"/>
          </a:p>
          <a:p>
            <a:pPr algn="just"/>
            <a:endParaRPr lang="de-DE" sz="2000" b="1" dirty="0"/>
          </a:p>
          <a:p>
            <a:pPr algn="just"/>
            <a:r>
              <a:rPr lang="de-DE" dirty="0" err="1"/>
              <a:t>Andrii</a:t>
            </a:r>
            <a:r>
              <a:rPr lang="de-DE" dirty="0"/>
              <a:t> </a:t>
            </a:r>
            <a:r>
              <a:rPr lang="de-DE" dirty="0" err="1"/>
              <a:t>Koval</a:t>
            </a:r>
            <a:r>
              <a:rPr lang="de-DE" dirty="0"/>
              <a:t>, </a:t>
            </a:r>
            <a:r>
              <a:rPr lang="de-DE" dirty="0" err="1"/>
              <a:t>Yulia</a:t>
            </a:r>
            <a:r>
              <a:rPr lang="de-DE" dirty="0"/>
              <a:t> </a:t>
            </a:r>
            <a:r>
              <a:rPr lang="de-DE" dirty="0" err="1"/>
              <a:t>Khlyaka</a:t>
            </a:r>
            <a:r>
              <a:rPr lang="de-DE" dirty="0"/>
              <a:t>, Pavlo </a:t>
            </a:r>
            <a:r>
              <a:rPr lang="de-DE" dirty="0" err="1"/>
              <a:t>Mospan</a:t>
            </a:r>
            <a:endParaRPr lang="de-DE" dirty="0"/>
          </a:p>
          <a:p>
            <a:r>
              <a:rPr lang="de-DE" dirty="0"/>
              <a:t>10.02.2021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Purpose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8643" y="1529496"/>
            <a:ext cx="9892148" cy="4148066"/>
          </a:xfrm>
        </p:spPr>
        <p:txBody>
          <a:bodyPr/>
          <a:lstStyle/>
          <a:p>
            <a:pPr marL="897750" lvl="3" indent="-285750">
              <a:lnSpc>
                <a:spcPct val="150000"/>
              </a:lnSpc>
              <a:buClr>
                <a:srgbClr val="00FA00"/>
              </a:buClr>
            </a:pPr>
            <a:r>
              <a:rPr lang="de-DE" sz="1600" dirty="0" err="1"/>
              <a:t>create</a:t>
            </a:r>
            <a:r>
              <a:rPr lang="de-DE" sz="1600" dirty="0"/>
              <a:t> an </a:t>
            </a:r>
            <a:r>
              <a:rPr lang="de-DE" sz="1600" dirty="0" err="1"/>
              <a:t>interactive</a:t>
            </a:r>
            <a:r>
              <a:rPr lang="de-DE" sz="1600" dirty="0"/>
              <a:t> UI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predict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bitcoin</a:t>
            </a:r>
            <a:r>
              <a:rPr lang="de-DE" sz="1600" dirty="0"/>
              <a:t> </a:t>
            </a:r>
            <a:r>
              <a:rPr lang="de-DE" sz="1600" dirty="0" err="1"/>
              <a:t>price</a:t>
            </a:r>
            <a:endParaRPr lang="de-DE" sz="1600" dirty="0"/>
          </a:p>
          <a:p>
            <a:pPr marL="897750" lvl="3" indent="-285750">
              <a:lnSpc>
                <a:spcPct val="150000"/>
              </a:lnSpc>
              <a:buClr>
                <a:srgbClr val="00FA00"/>
              </a:buClr>
            </a:pPr>
            <a:r>
              <a:rPr lang="de-DE" sz="1600" dirty="0"/>
              <a:t>find </a:t>
            </a:r>
            <a:r>
              <a:rPr lang="de-DE" sz="1600" dirty="0" err="1"/>
              <a:t>suitable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timeseries</a:t>
            </a:r>
            <a:r>
              <a:rPr lang="de-DE" sz="1600" dirty="0"/>
              <a:t> </a:t>
            </a:r>
            <a:r>
              <a:rPr lang="de-DE" sz="1600" dirty="0" err="1"/>
              <a:t>forecasting</a:t>
            </a:r>
            <a:endParaRPr lang="de-DE" sz="1600" dirty="0"/>
          </a:p>
          <a:p>
            <a:pPr marL="897750" lvl="3" indent="-285750">
              <a:lnSpc>
                <a:spcPct val="150000"/>
              </a:lnSpc>
              <a:buClr>
                <a:srgbClr val="00FA00"/>
              </a:buClr>
            </a:pPr>
            <a:r>
              <a:rPr lang="de-DE" sz="1600" dirty="0" err="1"/>
              <a:t>Methods</a:t>
            </a:r>
            <a:r>
              <a:rPr lang="de-DE" sz="1600" dirty="0"/>
              <a:t>: </a:t>
            </a:r>
            <a:r>
              <a:rPr lang="de-DE" sz="1600" dirty="0" err="1"/>
              <a:t>statistical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neural</a:t>
            </a:r>
            <a:r>
              <a:rPr lang="de-DE" sz="1600" dirty="0"/>
              <a:t> </a:t>
            </a:r>
            <a:r>
              <a:rPr lang="de-DE" sz="1600" dirty="0" err="1"/>
              <a:t>networks</a:t>
            </a:r>
            <a:endParaRPr lang="ru-RU" sz="1600" dirty="0"/>
          </a:p>
          <a:p>
            <a:pPr lvl="3" indent="0">
              <a:buClr>
                <a:srgbClr val="00FA00"/>
              </a:buClr>
              <a:buNone/>
            </a:pPr>
            <a:endParaRPr lang="ru-RU" sz="1600" dirty="0"/>
          </a:p>
          <a:p>
            <a:pPr lvl="3" indent="0">
              <a:buClr>
                <a:srgbClr val="00FA00"/>
              </a:buClr>
              <a:buNone/>
            </a:pPr>
            <a:endParaRPr lang="de-DE" sz="1600" dirty="0"/>
          </a:p>
          <a:p>
            <a:pPr lvl="3" indent="0">
              <a:buClr>
                <a:srgbClr val="00FA00"/>
              </a:buClr>
              <a:buNone/>
            </a:pP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0F0181-D39B-564B-9A6F-21F763EE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607" y="2450590"/>
            <a:ext cx="3239591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in </a:t>
            </a:r>
            <a:r>
              <a:rPr lang="de-DE" dirty="0" err="1"/>
              <a:t>Finance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1843" y="1499678"/>
            <a:ext cx="5260522" cy="4148066"/>
          </a:xfrm>
        </p:spPr>
        <p:txBody>
          <a:bodyPr/>
          <a:lstStyle/>
          <a:p>
            <a:pPr algn="ctr">
              <a:buClr>
                <a:srgbClr val="00FA00"/>
              </a:buClr>
            </a:pPr>
            <a:r>
              <a:rPr lang="en-GB" sz="2000" dirty="0">
                <a:highlight>
                  <a:srgbClr val="00FF00"/>
                </a:highlight>
              </a:rPr>
              <a:t>“Bitcoin price prediction”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data set 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 </a:t>
            </a:r>
            <a:r>
              <a:rPr lang="en-GB" sz="1600" dirty="0" err="1"/>
              <a:t>yahoo!finance</a:t>
            </a:r>
            <a:endParaRPr lang="en-GB" sz="1600" dirty="0"/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ARIMA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Prophet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LSTM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UI: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Bokeh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Server: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Flask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EE68F8D-875B-4E48-8596-FF5A3EDA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640" y="2794085"/>
            <a:ext cx="3239591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ARIMA - SARIMAX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526359" y="2587641"/>
            <a:ext cx="53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 ARIMA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characterized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3 </a:t>
            </a:r>
            <a:r>
              <a:rPr lang="de-DE" sz="1600" dirty="0" err="1"/>
              <a:t>terms</a:t>
            </a:r>
            <a:r>
              <a:rPr lang="de-DE" sz="1600" dirty="0"/>
              <a:t>: </a:t>
            </a:r>
            <a:r>
              <a:rPr lang="de-DE" sz="1600" i="1" dirty="0"/>
              <a:t>p, d, </a:t>
            </a:r>
            <a:r>
              <a:rPr lang="de-DE" sz="1600" i="1" dirty="0" err="1"/>
              <a:t>q</a:t>
            </a:r>
            <a:endParaRPr lang="de-DE" sz="1600" i="1" dirty="0"/>
          </a:p>
          <a:p>
            <a:r>
              <a:rPr lang="de-DE" sz="1600" dirty="0"/>
              <a:t>	</a:t>
            </a:r>
            <a:r>
              <a:rPr lang="de-DE" sz="1600" dirty="0" err="1"/>
              <a:t>where</a:t>
            </a:r>
            <a:r>
              <a:rPr lang="de-DE" sz="1600" dirty="0"/>
              <a:t>,</a:t>
            </a:r>
          </a:p>
          <a:p>
            <a:r>
              <a:rPr lang="de-DE" sz="1600" dirty="0"/>
              <a:t>	</a:t>
            </a:r>
            <a:r>
              <a:rPr lang="de-DE" sz="1600" i="1" dirty="0">
                <a:highlight>
                  <a:srgbClr val="00FF00"/>
                </a:highlight>
              </a:rPr>
              <a:t>p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autoregressive </a:t>
            </a:r>
            <a:r>
              <a:rPr lang="de-DE" sz="1600" dirty="0" err="1"/>
              <a:t>term</a:t>
            </a:r>
            <a:endParaRPr lang="de-DE" sz="1600" dirty="0"/>
          </a:p>
          <a:p>
            <a:r>
              <a:rPr lang="de-DE" sz="1600" dirty="0"/>
              <a:t>	</a:t>
            </a:r>
            <a:r>
              <a:rPr lang="de-DE" sz="1600" i="1" dirty="0" err="1">
                <a:highlight>
                  <a:srgbClr val="00FF00"/>
                </a:highlight>
              </a:rPr>
              <a:t>q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lagged</a:t>
            </a:r>
            <a:r>
              <a:rPr lang="de-DE" sz="1600" dirty="0"/>
              <a:t> </a:t>
            </a:r>
            <a:r>
              <a:rPr lang="de-DE" sz="1600" dirty="0" err="1"/>
              <a:t>forecast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prediction</a:t>
            </a:r>
            <a:r>
              <a:rPr lang="de-DE" sz="1600" dirty="0"/>
              <a:t> </a:t>
            </a:r>
            <a:r>
              <a:rPr lang="de-DE" sz="1600" dirty="0" err="1"/>
              <a:t>equation</a:t>
            </a:r>
            <a:r>
              <a:rPr lang="de-DE" sz="1600" dirty="0"/>
              <a:t>	</a:t>
            </a:r>
          </a:p>
          <a:p>
            <a:r>
              <a:rPr lang="de-DE" sz="1600" i="1" dirty="0"/>
              <a:t>	</a:t>
            </a:r>
            <a:r>
              <a:rPr lang="de-DE" sz="1600" i="1" dirty="0">
                <a:highlight>
                  <a:srgbClr val="00FF00"/>
                </a:highlight>
              </a:rPr>
              <a:t>d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nonseasonal</a:t>
            </a:r>
            <a:r>
              <a:rPr lang="de-DE" sz="1600" dirty="0"/>
              <a:t> </a:t>
            </a:r>
            <a:r>
              <a:rPr lang="de-DE" sz="1600" dirty="0" err="1"/>
              <a:t>differences</a:t>
            </a:r>
            <a:r>
              <a:rPr lang="de-DE" sz="1600" dirty="0"/>
              <a:t> </a:t>
            </a:r>
            <a:r>
              <a:rPr lang="de-DE" sz="1600" dirty="0" err="1"/>
              <a:t>needed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stationarity</a:t>
            </a:r>
            <a:endParaRPr lang="de-DE" sz="1600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039E434-77E8-0547-986E-6CBFBF065D1E}"/>
              </a:ext>
            </a:extLst>
          </p:cNvPr>
          <p:cNvSpPr txBox="1"/>
          <p:nvPr/>
        </p:nvSpPr>
        <p:spPr>
          <a:xfrm>
            <a:off x="6096000" y="2540702"/>
            <a:ext cx="5376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de-DE" dirty="0"/>
              <a:t>An SARIMA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characterized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4 </a:t>
            </a:r>
            <a:r>
              <a:rPr lang="de-DE" dirty="0" err="1"/>
              <a:t>terms</a:t>
            </a:r>
            <a:r>
              <a:rPr lang="de-DE" dirty="0"/>
              <a:t>: P, D, Q, s</a:t>
            </a:r>
          </a:p>
          <a:p>
            <a:r>
              <a:rPr lang="de-DE" dirty="0"/>
              <a:t>	</a:t>
            </a:r>
            <a:r>
              <a:rPr lang="de-DE" dirty="0" err="1"/>
              <a:t>where</a:t>
            </a:r>
            <a:r>
              <a:rPr lang="de-DE" dirty="0"/>
              <a:t>,</a:t>
            </a:r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 </a:t>
            </a:r>
            <a:r>
              <a:rPr lang="de-DE" dirty="0" err="1"/>
              <a:t>term</a:t>
            </a:r>
            <a:endParaRPr lang="de-DE" dirty="0"/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 </a:t>
            </a:r>
            <a:r>
              <a:rPr lang="de-DE" dirty="0" err="1"/>
              <a:t>term</a:t>
            </a:r>
            <a:endParaRPr lang="de-DE" dirty="0"/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Q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differencing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stationary</a:t>
            </a:r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EA58496-BB13-F646-B30B-A1D142FD9722}"/>
              </a:ext>
            </a:extLst>
          </p:cNvPr>
          <p:cNvSpPr txBox="1"/>
          <p:nvPr/>
        </p:nvSpPr>
        <p:spPr>
          <a:xfrm>
            <a:off x="719399" y="1305606"/>
            <a:ext cx="499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6561"/>
                </a:solidFill>
              </a:rPr>
              <a:t>ARIMA</a:t>
            </a:r>
            <a:r>
              <a:rPr lang="de-DE" b="1" dirty="0"/>
              <a:t> </a:t>
            </a:r>
            <a:r>
              <a:rPr lang="de-DE" dirty="0"/>
              <a:t>- Auto Regressive Integrated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en-US" dirty="0"/>
              <a:t>– Forecasting based on the presence of Tend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B09F274-041E-874B-937B-CC63205B5C14}"/>
              </a:ext>
            </a:extLst>
          </p:cNvPr>
          <p:cNvSpPr txBox="1"/>
          <p:nvPr/>
        </p:nvSpPr>
        <p:spPr>
          <a:xfrm>
            <a:off x="2745834" y="4961510"/>
            <a:ext cx="53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pPr algn="ctr"/>
            <a:r>
              <a:rPr lang="de-DE" b="1" dirty="0">
                <a:solidFill>
                  <a:srgbClr val="006561"/>
                </a:solidFill>
              </a:rPr>
              <a:t>SARI</a:t>
            </a:r>
            <a:r>
              <a:rPr lang="de-DE" b="1" dirty="0">
                <a:solidFill>
                  <a:srgbClr val="0070C0"/>
                </a:solidFill>
              </a:rPr>
              <a:t>MAX</a:t>
            </a:r>
            <a:r>
              <a:rPr lang="de-DE" dirty="0"/>
              <a:t> = ARIMA + SARIMA</a:t>
            </a:r>
          </a:p>
          <a:p>
            <a:pPr algn="ctr"/>
            <a:r>
              <a:rPr lang="de-DE" i="1" dirty="0"/>
              <a:t>(p, d, </a:t>
            </a:r>
            <a:r>
              <a:rPr lang="de-DE" i="1" dirty="0" err="1"/>
              <a:t>q</a:t>
            </a:r>
            <a:r>
              <a:rPr lang="de-DE" i="1" dirty="0"/>
              <a:t>)(P, D, Q, m)</a:t>
            </a:r>
          </a:p>
          <a:p>
            <a:pPr algn="ctr"/>
            <a:r>
              <a:rPr lang="de-DE" i="1" dirty="0">
                <a:highlight>
                  <a:srgbClr val="00FF00"/>
                </a:highlight>
              </a:rPr>
              <a:t>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seasonal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  <a:p>
            <a:pPr algn="ctr"/>
            <a:endParaRPr lang="de-DE" dirty="0"/>
          </a:p>
          <a:p>
            <a:endParaRPr lang="de-DE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FE82F0A-3968-0640-BEDE-77396E3D027A}"/>
              </a:ext>
            </a:extLst>
          </p:cNvPr>
          <p:cNvSpPr txBox="1"/>
          <p:nvPr/>
        </p:nvSpPr>
        <p:spPr>
          <a:xfrm>
            <a:off x="6096000" y="1305606"/>
            <a:ext cx="4990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SARIMA</a:t>
            </a:r>
            <a:r>
              <a:rPr lang="de-DE" dirty="0"/>
              <a:t> – </a:t>
            </a:r>
            <a:r>
              <a:rPr lang="de-DE" dirty="0" err="1"/>
              <a:t>Seasonal</a:t>
            </a:r>
            <a:r>
              <a:rPr lang="de-DE" dirty="0"/>
              <a:t> Autoregressive Integrated </a:t>
            </a:r>
            <a:r>
              <a:rPr lang="de-DE" dirty="0" err="1"/>
              <a:t>Moving</a:t>
            </a:r>
            <a:r>
              <a:rPr lang="de-DE" dirty="0"/>
              <a:t> Average –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seasonality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3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Prophet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719400" y="1636660"/>
            <a:ext cx="10467157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dirty="0"/>
              <a:t>The Prophet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additive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seasonality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forecasted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  <a:endParaRPr lang="ru-RU" dirty="0"/>
          </a:p>
          <a:p>
            <a:pPr algn="just">
              <a:lnSpc>
                <a:spcPct val="150000"/>
              </a:lnSpc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6153F10-4E5F-2E43-9E28-55FBD484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43" y="2727373"/>
            <a:ext cx="9588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4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LSTM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1624945" y="1764561"/>
            <a:ext cx="4610636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dirty="0"/>
              <a:t>Long Short Term Memory: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LSTM </a:t>
            </a:r>
            <a:r>
              <a:rPr lang="de-DE" dirty="0" err="1"/>
              <a:t>introduces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-term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ru-RU" dirty="0"/>
          </a:p>
        </p:txBody>
      </p:sp>
      <p:pic>
        <p:nvPicPr>
          <p:cNvPr id="1026" name="Picture 2" descr="Bildergebnis für lstm">
            <a:extLst>
              <a:ext uri="{FF2B5EF4-FFF2-40B4-BE49-F238E27FC236}">
                <a16:creationId xmlns:a16="http://schemas.microsoft.com/office/drawing/2014/main" id="{2CC30E5D-2042-5E47-AD5C-4CE2F94A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78" y="2506895"/>
            <a:ext cx="3697734" cy="28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1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AFE2E277-6497-9B4D-AB49-DBEB22591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58820"/>
              </p:ext>
            </p:extLst>
          </p:nvPr>
        </p:nvGraphicFramePr>
        <p:xfrm>
          <a:off x="1408642" y="1694223"/>
          <a:ext cx="9864786" cy="363220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1644131">
                  <a:extLst>
                    <a:ext uri="{9D8B030D-6E8A-4147-A177-3AD203B41FA5}">
                      <a16:colId xmlns:a16="http://schemas.microsoft.com/office/drawing/2014/main" val="283464607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2782708116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3352942373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1994461302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3370824773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1360360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ARIMA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Prophet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LSTM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4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Simple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ups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downs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forecasts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are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usually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more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reliable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there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unusual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growth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slowdown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ARIMA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fails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forecast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doesn’t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do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fast</a:t>
                      </a:r>
                    </a:p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completely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automated</a:t>
                      </a:r>
                      <a:endParaRPr lang="ru-RU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robust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missing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shifts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trend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works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at least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historical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adjustment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doesn’t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do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forecast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solve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vanishing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gradient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capable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retaining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longer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</a:p>
                    <a:p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ru-RU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They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require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prone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overfitting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pre-requisites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stationarity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shifts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Needs 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630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Root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Error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443" y="1354967"/>
            <a:ext cx="9892148" cy="4148066"/>
          </a:xfrm>
        </p:spPr>
        <p:txBody>
          <a:bodyPr/>
          <a:lstStyle/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dirty="0"/>
              <a:t>		</a:t>
            </a:r>
            <a:r>
              <a:rPr lang="de-DE" sz="1800" b="1" i="1" dirty="0">
                <a:solidFill>
                  <a:schemeClr val="tx2">
                    <a:lumMod val="75000"/>
                  </a:schemeClr>
                </a:solidFill>
              </a:rPr>
              <a:t>Root </a:t>
            </a:r>
            <a:r>
              <a:rPr lang="de-DE" sz="1800" b="1" i="1" dirty="0" err="1">
                <a:solidFill>
                  <a:schemeClr val="tx2">
                    <a:lumMod val="75000"/>
                  </a:schemeClr>
                </a:solidFill>
              </a:rPr>
              <a:t>Mean</a:t>
            </a:r>
            <a:r>
              <a:rPr lang="de-DE" sz="1800" b="1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b="1" i="1" dirty="0" err="1">
                <a:solidFill>
                  <a:schemeClr val="tx2">
                    <a:lumMod val="75000"/>
                  </a:schemeClr>
                </a:solidFill>
              </a:rPr>
              <a:t>Squared</a:t>
            </a:r>
            <a:r>
              <a:rPr lang="de-DE" sz="1800" b="1" i="1" dirty="0">
                <a:solidFill>
                  <a:schemeClr val="tx2">
                    <a:lumMod val="75000"/>
                  </a:schemeClr>
                </a:solidFill>
              </a:rPr>
              <a:t> Error</a:t>
            </a:r>
          </a:p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b="1" dirty="0"/>
              <a:t>ARIMA</a:t>
            </a:r>
            <a:r>
              <a:rPr lang="de-DE" sz="1600" dirty="0"/>
              <a:t>: 508.949</a:t>
            </a:r>
            <a:r>
              <a:rPr lang="de-DE" sz="1600" dirty="0">
                <a:solidFill>
                  <a:schemeClr val="accent2"/>
                </a:solidFill>
              </a:rPr>
              <a:t>65228374423</a:t>
            </a:r>
          </a:p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b="1" dirty="0"/>
              <a:t>Prophet</a:t>
            </a:r>
            <a:r>
              <a:rPr lang="de-DE" sz="1600" dirty="0"/>
              <a:t>: 1786.178</a:t>
            </a:r>
            <a:r>
              <a:rPr lang="de-DE" sz="1600" dirty="0">
                <a:solidFill>
                  <a:schemeClr val="accent2"/>
                </a:solidFill>
              </a:rPr>
              <a:t>1454204304</a:t>
            </a:r>
          </a:p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b="1" dirty="0"/>
              <a:t>LSTM</a:t>
            </a:r>
            <a:r>
              <a:rPr lang="de-DE" sz="1600" dirty="0"/>
              <a:t>: </a:t>
            </a:r>
            <a:r>
              <a:rPr lang="ru-DE" sz="1600" dirty="0"/>
              <a:t>468.121</a:t>
            </a:r>
            <a:r>
              <a:rPr lang="ru-DE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3998019106</a:t>
            </a:r>
            <a:endParaRPr lang="de-DE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lvl="3" indent="0">
              <a:buClr>
                <a:srgbClr val="00FA00"/>
              </a:buClr>
              <a:buNone/>
            </a:pPr>
            <a:endParaRPr lang="ru-RU" sz="1600" dirty="0"/>
          </a:p>
          <a:p>
            <a:pPr lvl="3" indent="0">
              <a:buClr>
                <a:srgbClr val="00FA00"/>
              </a:buClr>
              <a:buNone/>
            </a:pPr>
            <a:endParaRPr lang="de-DE" sz="1600" dirty="0"/>
          </a:p>
          <a:p>
            <a:pPr lvl="3" indent="0">
              <a:buClr>
                <a:srgbClr val="00FA00"/>
              </a:buClr>
              <a:buNone/>
            </a:pP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5295EFA-E8B3-4840-94CA-FDA8D915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2569221"/>
            <a:ext cx="5071800" cy="29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8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F2F2B-1AF0-4022-A37C-76E287C8E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/>
              <a:t>Andrii</a:t>
            </a:r>
            <a:r>
              <a:rPr lang="de-DE" b="1" dirty="0"/>
              <a:t> </a:t>
            </a:r>
            <a:r>
              <a:rPr lang="de-DE" b="1" dirty="0" err="1"/>
              <a:t>Koval</a:t>
            </a:r>
            <a:r>
              <a:rPr lang="de-DE" b="1" dirty="0"/>
              <a:t>, </a:t>
            </a:r>
            <a:r>
              <a:rPr lang="de-DE" b="1" dirty="0" err="1"/>
              <a:t>Yulia</a:t>
            </a:r>
            <a:r>
              <a:rPr lang="de-DE" b="1" dirty="0"/>
              <a:t> </a:t>
            </a:r>
            <a:r>
              <a:rPr lang="de-DE" b="1" dirty="0" err="1"/>
              <a:t>Khlyaka</a:t>
            </a:r>
            <a:r>
              <a:rPr lang="de-DE" b="1" dirty="0"/>
              <a:t>, Pavlo </a:t>
            </a:r>
            <a:r>
              <a:rPr lang="de-DE" b="1" dirty="0" err="1"/>
              <a:t>Mospan</a:t>
            </a:r>
            <a:endParaRPr lang="ru-RU" b="1" dirty="0"/>
          </a:p>
          <a:p>
            <a:endParaRPr lang="de-DE" dirty="0"/>
          </a:p>
          <a:p>
            <a:pPr lvl="0"/>
            <a:r>
              <a:rPr lang="de-DE" i="1" dirty="0"/>
              <a:t>Multimodale Mensch-Technik-Interaktion </a:t>
            </a:r>
            <a:endParaRPr lang="ru-RU" i="1" dirty="0"/>
          </a:p>
          <a:p>
            <a:pPr lvl="0"/>
            <a:endParaRPr lang="ru-RU" dirty="0"/>
          </a:p>
          <a:p>
            <a:pPr lvl="0"/>
            <a:r>
              <a:rPr lang="de-DE" dirty="0"/>
              <a:t>Universität Augsburg</a:t>
            </a:r>
          </a:p>
          <a:p>
            <a:r>
              <a:rPr lang="de-DE" dirty="0" err="1"/>
              <a:t>www.uni-augsburg.de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E4386E-DB48-4019-A082-EFD04F003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17" name="Fremdlogo 1">
            <a:extLst>
              <a:ext uri="{FF2B5EF4-FFF2-40B4-BE49-F238E27FC236}">
                <a16:creationId xmlns:a16="http://schemas.microsoft.com/office/drawing/2014/main" id="{40BA2B4F-E79A-4B30-B099-12C1E9A4F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999" y="817639"/>
            <a:ext cx="1499418" cy="811148"/>
          </a:xfrm>
        </p:spPr>
      </p:pic>
      <p:pic>
        <p:nvPicPr>
          <p:cNvPr id="15" name="Logo_Basis_neg." hidden="1">
            <a:extLst>
              <a:ext uri="{FF2B5EF4-FFF2-40B4-BE49-F238E27FC236}">
                <a16:creationId xmlns:a16="http://schemas.microsoft.com/office/drawing/2014/main" id="{242A1C87-F174-4235-8E8C-2B4E7470950E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6" name="Logo_FAI_neg.">
            <a:extLst>
              <a:ext uri="{FF2B5EF4-FFF2-40B4-BE49-F238E27FC236}">
                <a16:creationId xmlns:a16="http://schemas.microsoft.com/office/drawing/2014/main" id="{4B9732E3-3A0C-43F2-8F62-6C1404F68017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JUF_neg." hidden="1">
            <a:extLst>
              <a:ext uri="{FF2B5EF4-FFF2-40B4-BE49-F238E27FC236}">
                <a16:creationId xmlns:a16="http://schemas.microsoft.com/office/drawing/2014/main" id="{1D68CE12-47B0-413A-A2EE-1ACCC8D5AC02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KTF_neg." hidden="1">
            <a:extLst>
              <a:ext uri="{FF2B5EF4-FFF2-40B4-BE49-F238E27FC236}">
                <a16:creationId xmlns:a16="http://schemas.microsoft.com/office/drawing/2014/main" id="{90EE37F4-46FE-4A46-8DE9-C5D444BAF882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MEF_neg." hidden="1">
            <a:extLst>
              <a:ext uri="{FF2B5EF4-FFF2-40B4-BE49-F238E27FC236}">
                <a16:creationId xmlns:a16="http://schemas.microsoft.com/office/drawing/2014/main" id="{03D0F97F-A27E-40AB-AF24-CE30EB67FFF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NTF_neg." hidden="1">
            <a:extLst>
              <a:ext uri="{FF2B5EF4-FFF2-40B4-BE49-F238E27FC236}">
                <a16:creationId xmlns:a16="http://schemas.microsoft.com/office/drawing/2014/main" id="{193829F2-94CC-4D15-A310-41122C1C83E7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PHF_neg." hidden="1">
            <a:extLst>
              <a:ext uri="{FF2B5EF4-FFF2-40B4-BE49-F238E27FC236}">
                <a16:creationId xmlns:a16="http://schemas.microsoft.com/office/drawing/2014/main" id="{0ED4420A-6A6D-4893-BE24-1FAAEC0D64A6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SF_neg." hidden="1">
            <a:extLst>
              <a:ext uri="{FF2B5EF4-FFF2-40B4-BE49-F238E27FC236}">
                <a16:creationId xmlns:a16="http://schemas.microsoft.com/office/drawing/2014/main" id="{F93ACA94-7046-4D77-8BCB-E7E565CAFF4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WWF_neg." hidden="1">
            <a:extLst>
              <a:ext uri="{FF2B5EF4-FFF2-40B4-BE49-F238E27FC236}">
                <a16:creationId xmlns:a16="http://schemas.microsoft.com/office/drawing/2014/main" id="{43F9CDA1-7D12-43AC-9C84-201B56C231ED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5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Стандартная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Стандартная</Template>
  <TotalTime>1</TotalTime>
  <Words>514</Words>
  <Application>Microsoft Macintosh PowerPoint</Application>
  <PresentationFormat>Широкоэкранный</PresentationFormat>
  <Paragraphs>103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Symbol</vt:lpstr>
      <vt:lpstr>Wingdings</vt:lpstr>
      <vt:lpstr>Стандартная</vt:lpstr>
      <vt:lpstr>Praktikum Interaktive Machine Learning</vt:lpstr>
      <vt:lpstr>Purpose</vt:lpstr>
      <vt:lpstr>AI in Finance</vt:lpstr>
      <vt:lpstr>ARIMA - SARIMAX</vt:lpstr>
      <vt:lpstr>Facebook Prophet</vt:lpstr>
      <vt:lpstr>LSTM</vt:lpstr>
      <vt:lpstr>conclusion</vt:lpstr>
      <vt:lpstr>Root Mean Squared Error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for Pose-based Human Image Generation</dc:title>
  <dc:creator>Matt Ryan</dc:creator>
  <cp:lastModifiedBy>Matt Ryan</cp:lastModifiedBy>
  <cp:revision>109</cp:revision>
  <dcterms:created xsi:type="dcterms:W3CDTF">2020-07-24T00:30:15Z</dcterms:created>
  <dcterms:modified xsi:type="dcterms:W3CDTF">2021-02-10T00:21:20Z</dcterms:modified>
</cp:coreProperties>
</file>